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0" r:id="rId2"/>
    <p:sldId id="262" r:id="rId3"/>
    <p:sldId id="257" r:id="rId4"/>
    <p:sldId id="268" r:id="rId5"/>
    <p:sldId id="265" r:id="rId6"/>
    <p:sldId id="273" r:id="rId7"/>
    <p:sldId id="271" r:id="rId8"/>
    <p:sldId id="270" r:id="rId9"/>
    <p:sldId id="274" r:id="rId10"/>
    <p:sldId id="266" r:id="rId11"/>
    <p:sldId id="267" r:id="rId12"/>
    <p:sldId id="272" r:id="rId13"/>
    <p:sldId id="275" r:id="rId14"/>
    <p:sldId id="276" r:id="rId15"/>
    <p:sldId id="277" r:id="rId16"/>
    <p:sldId id="261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8"/>
      <p:bold r:id="rId19"/>
    </p:embeddedFont>
    <p:embeddedFont>
      <p:font typeface="HY견고딕" panose="02030600000101010101" pitchFamily="18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F3F"/>
    <a:srgbClr val="FFC000"/>
    <a:srgbClr val="F0F0F0"/>
    <a:srgbClr val="E8BE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158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2044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232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492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675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686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55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958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422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54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207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C399C-63B9-4B9D-8E5D-6275DE797260}" type="datetimeFigureOut">
              <a:rPr lang="ko-KR" altLang="en-US" smtClean="0"/>
              <a:t>2019-12-04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8592F-C9F4-4F45-AFDE-2EA0E94BD1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325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BE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75874" y="1379621"/>
            <a:ext cx="4203031" cy="4203031"/>
          </a:xfrm>
          <a:prstGeom prst="rect">
            <a:avLst/>
          </a:prstGeom>
          <a:noFill/>
          <a:ln w="2000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60758" y="2406770"/>
            <a:ext cx="1411705" cy="2670554"/>
          </a:xfrm>
          <a:prstGeom prst="rect">
            <a:avLst/>
          </a:prstGeom>
          <a:solidFill>
            <a:srgbClr val="E8BE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548415" y="2657454"/>
            <a:ext cx="6062878" cy="16260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2000"/>
              </a:spcBef>
            </a:pPr>
            <a:r>
              <a:rPr lang="ko-KR" altLang="en-US" sz="55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데이터베이스 설계</a:t>
            </a:r>
            <a:endParaRPr lang="en-US" altLang="ko-KR" sz="55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spcBef>
                <a:spcPts val="2000"/>
              </a:spcBef>
            </a:pPr>
            <a:r>
              <a:rPr lang="ko-KR" altLang="en-US" sz="28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무비넷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데이터베이스 모델링</a:t>
            </a:r>
            <a:endParaRPr lang="en-US" altLang="ko-KR" sz="280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548415" y="3573207"/>
            <a:ext cx="6240379" cy="1306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왼쪽 대괄호 10"/>
          <p:cNvSpPr/>
          <p:nvPr/>
        </p:nvSpPr>
        <p:spPr>
          <a:xfrm>
            <a:off x="90354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왼쪽 대괄호 11"/>
          <p:cNvSpPr/>
          <p:nvPr/>
        </p:nvSpPr>
        <p:spPr>
          <a:xfrm flipH="1">
            <a:off x="1110113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226333" y="4689602"/>
            <a:ext cx="3092335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조장 </a:t>
            </a:r>
            <a:r>
              <a:rPr lang="en-US" altLang="ko-KR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: 20173040 </a:t>
            </a:r>
            <a:r>
              <a:rPr lang="ko-KR" altLang="en-US" dirty="0" err="1" smtClean="0">
                <a:ln>
                  <a:solidFill>
                    <a:schemeClr val="bg1">
                      <a:alpha val="15000"/>
                    </a:scheme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곽송이</a:t>
            </a:r>
            <a:endParaRPr lang="en-US" altLang="ko-KR" dirty="0" smtClean="0">
              <a:ln>
                <a:solidFill>
                  <a:schemeClr val="bg1">
                    <a:alpha val="15000"/>
                  </a:scheme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조원 </a:t>
            </a:r>
            <a:r>
              <a:rPr lang="en-US" altLang="ko-KR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: 20143135 </a:t>
            </a:r>
            <a:r>
              <a:rPr lang="ko-KR" altLang="en-US" dirty="0" err="1" smtClean="0">
                <a:ln>
                  <a:solidFill>
                    <a:schemeClr val="bg1">
                      <a:alpha val="15000"/>
                    </a:scheme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오철원</a:t>
            </a:r>
            <a:endParaRPr lang="en-US" altLang="ko-KR" dirty="0" smtClean="0">
              <a:ln>
                <a:solidFill>
                  <a:schemeClr val="bg1">
                    <a:alpha val="15000"/>
                  </a:scheme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         20143144 </a:t>
            </a:r>
            <a:r>
              <a:rPr lang="ko-KR" altLang="en-US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이재환</a:t>
            </a:r>
            <a:endParaRPr lang="en-US" altLang="ko-KR" dirty="0" smtClean="0">
              <a:ln>
                <a:solidFill>
                  <a:schemeClr val="bg1">
                    <a:alpha val="15000"/>
                  </a:scheme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n>
                  <a:solidFill>
                    <a:schemeClr val="bg1">
                      <a:alpha val="15000"/>
                    </a:scheme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dirty="0" smtClean="0">
                <a:ln>
                  <a:solidFill>
                    <a:schemeClr val="bg1">
                      <a:alpha val="15000"/>
                    </a:scheme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        20173075 </a:t>
            </a:r>
            <a:r>
              <a:rPr lang="ko-KR" altLang="en-US" dirty="0" err="1" smtClean="0">
                <a:ln>
                  <a:solidFill>
                    <a:schemeClr val="bg1">
                      <a:alpha val="15000"/>
                    </a:scheme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이수민</a:t>
            </a:r>
            <a:endParaRPr lang="ko-KR" altLang="en-US" dirty="0">
              <a:ln>
                <a:solidFill>
                  <a:schemeClr val="bg1">
                    <a:alpha val="15000"/>
                  </a:scheme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86633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6056212" y="857623"/>
            <a:ext cx="5676181" cy="2546902"/>
          </a:xfrm>
          <a:prstGeom prst="rect">
            <a:avLst/>
          </a:prstGeom>
          <a:solidFill>
            <a:srgbClr val="E8BE1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392643" y="969574"/>
            <a:ext cx="14670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8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6496160" y="2168173"/>
            <a:ext cx="483886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392643" y="2277572"/>
            <a:ext cx="31935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결과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773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02.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결과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648547" y="-788256"/>
            <a:ext cx="20373669" cy="559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579910752" descr="EMB0000a8644d4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547" y="869517"/>
            <a:ext cx="10741275" cy="5739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9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_x579910752" descr="EMB0000a8644d4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207" y="487057"/>
            <a:ext cx="10741275" cy="5193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02.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결과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액자 7"/>
          <p:cNvSpPr/>
          <p:nvPr/>
        </p:nvSpPr>
        <p:spPr>
          <a:xfrm>
            <a:off x="5351219" y="2464762"/>
            <a:ext cx="1274026" cy="659014"/>
          </a:xfrm>
          <a:prstGeom prst="frame">
            <a:avLst>
              <a:gd name="adj1" fmla="val 182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액자 8"/>
          <p:cNvSpPr/>
          <p:nvPr/>
        </p:nvSpPr>
        <p:spPr>
          <a:xfrm>
            <a:off x="5387210" y="3408643"/>
            <a:ext cx="1324344" cy="922288"/>
          </a:xfrm>
          <a:prstGeom prst="frame">
            <a:avLst>
              <a:gd name="adj1" fmla="val 182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액자 9"/>
          <p:cNvSpPr/>
          <p:nvPr/>
        </p:nvSpPr>
        <p:spPr>
          <a:xfrm>
            <a:off x="5430163" y="4902126"/>
            <a:ext cx="1041540" cy="643505"/>
          </a:xfrm>
          <a:prstGeom prst="frame">
            <a:avLst>
              <a:gd name="adj1" fmla="val 182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액자 10"/>
          <p:cNvSpPr/>
          <p:nvPr/>
        </p:nvSpPr>
        <p:spPr>
          <a:xfrm>
            <a:off x="8318111" y="2306404"/>
            <a:ext cx="1224900" cy="1151693"/>
          </a:xfrm>
          <a:prstGeom prst="frame">
            <a:avLst>
              <a:gd name="adj1" fmla="val 182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액자 11"/>
          <p:cNvSpPr/>
          <p:nvPr/>
        </p:nvSpPr>
        <p:spPr>
          <a:xfrm>
            <a:off x="6935108" y="1120878"/>
            <a:ext cx="1275638" cy="783336"/>
          </a:xfrm>
          <a:prstGeom prst="frame">
            <a:avLst>
              <a:gd name="adj1" fmla="val 182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액자 12"/>
          <p:cNvSpPr/>
          <p:nvPr/>
        </p:nvSpPr>
        <p:spPr>
          <a:xfrm>
            <a:off x="8358700" y="3792754"/>
            <a:ext cx="743736" cy="729370"/>
          </a:xfrm>
          <a:prstGeom prst="frame">
            <a:avLst>
              <a:gd name="adj1" fmla="val 182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액자 13"/>
          <p:cNvSpPr/>
          <p:nvPr/>
        </p:nvSpPr>
        <p:spPr>
          <a:xfrm>
            <a:off x="2228031" y="2224371"/>
            <a:ext cx="1279940" cy="899405"/>
          </a:xfrm>
          <a:prstGeom prst="frame">
            <a:avLst>
              <a:gd name="adj1" fmla="val 182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액자 14"/>
          <p:cNvSpPr/>
          <p:nvPr/>
        </p:nvSpPr>
        <p:spPr>
          <a:xfrm>
            <a:off x="8042147" y="5800316"/>
            <a:ext cx="1365804" cy="752369"/>
          </a:xfrm>
          <a:prstGeom prst="frame">
            <a:avLst>
              <a:gd name="adj1" fmla="val 182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111154" y="5906354"/>
            <a:ext cx="1197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M:M </a:t>
            </a:r>
            <a:r>
              <a:rPr lang="ko-KR" altLang="en-US" dirty="0" smtClean="0"/>
              <a:t>관계 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해소</a:t>
            </a:r>
            <a:endParaRPr lang="ko-KR" altLang="en-US" dirty="0"/>
          </a:p>
        </p:txBody>
      </p:sp>
      <p:sp>
        <p:nvSpPr>
          <p:cNvPr id="17" name="액자 16"/>
          <p:cNvSpPr/>
          <p:nvPr/>
        </p:nvSpPr>
        <p:spPr>
          <a:xfrm>
            <a:off x="2063477" y="3345278"/>
            <a:ext cx="1444494" cy="2257500"/>
          </a:xfrm>
          <a:prstGeom prst="frame">
            <a:avLst>
              <a:gd name="adj1" fmla="val 1825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액자 17"/>
          <p:cNvSpPr/>
          <p:nvPr/>
        </p:nvSpPr>
        <p:spPr>
          <a:xfrm>
            <a:off x="6336680" y="5795932"/>
            <a:ext cx="1388760" cy="752366"/>
          </a:xfrm>
          <a:prstGeom prst="frame">
            <a:avLst>
              <a:gd name="adj1" fmla="val 1825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32457" y="5987449"/>
            <a:ext cx="1197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이력 관리</a:t>
            </a:r>
            <a:endParaRPr lang="ko-KR" altLang="en-US" dirty="0"/>
          </a:p>
        </p:txBody>
      </p:sp>
      <p:sp>
        <p:nvSpPr>
          <p:cNvPr id="20" name="액자 19"/>
          <p:cNvSpPr/>
          <p:nvPr/>
        </p:nvSpPr>
        <p:spPr>
          <a:xfrm>
            <a:off x="10598091" y="3899521"/>
            <a:ext cx="963113" cy="515836"/>
          </a:xfrm>
          <a:prstGeom prst="frame">
            <a:avLst>
              <a:gd name="adj1" fmla="val 1825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액자 20"/>
          <p:cNvSpPr/>
          <p:nvPr/>
        </p:nvSpPr>
        <p:spPr>
          <a:xfrm>
            <a:off x="9829918" y="5795932"/>
            <a:ext cx="1265430" cy="752366"/>
          </a:xfrm>
          <a:prstGeom prst="frame">
            <a:avLst>
              <a:gd name="adj1" fmla="val 1825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864030" y="5984900"/>
            <a:ext cx="1197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순환 관계</a:t>
            </a:r>
            <a:endParaRPr lang="ko-KR" altLang="en-US" dirty="0"/>
          </a:p>
        </p:txBody>
      </p:sp>
      <p:sp>
        <p:nvSpPr>
          <p:cNvPr id="24" name="액자 23"/>
          <p:cNvSpPr/>
          <p:nvPr/>
        </p:nvSpPr>
        <p:spPr>
          <a:xfrm>
            <a:off x="494797" y="3359969"/>
            <a:ext cx="1409417" cy="1162155"/>
          </a:xfrm>
          <a:prstGeom prst="frame">
            <a:avLst>
              <a:gd name="adj1" fmla="val 1825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액자 24"/>
          <p:cNvSpPr/>
          <p:nvPr/>
        </p:nvSpPr>
        <p:spPr>
          <a:xfrm>
            <a:off x="987498" y="5785020"/>
            <a:ext cx="1354853" cy="741384"/>
          </a:xfrm>
          <a:prstGeom prst="frame">
            <a:avLst>
              <a:gd name="adj1" fmla="val 18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636077" y="6008463"/>
            <a:ext cx="1474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제 </a:t>
            </a:r>
            <a:r>
              <a:rPr lang="en-US" altLang="ko-KR" dirty="0" smtClean="0"/>
              <a:t>2 </a:t>
            </a:r>
            <a:r>
              <a:rPr lang="ko-KR" altLang="en-US" dirty="0" err="1" smtClean="0"/>
              <a:t>정규형</a:t>
            </a:r>
            <a:endParaRPr lang="ko-KR" altLang="en-US" dirty="0"/>
          </a:p>
        </p:txBody>
      </p:sp>
      <p:sp>
        <p:nvSpPr>
          <p:cNvPr id="27" name="액자 26"/>
          <p:cNvSpPr/>
          <p:nvPr/>
        </p:nvSpPr>
        <p:spPr>
          <a:xfrm>
            <a:off x="2657547" y="5781590"/>
            <a:ext cx="1409417" cy="766708"/>
          </a:xfrm>
          <a:prstGeom prst="frame">
            <a:avLst>
              <a:gd name="adj1" fmla="val 1825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20896" y="5938535"/>
            <a:ext cx="1474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제 </a:t>
            </a:r>
            <a:r>
              <a:rPr lang="en-US" altLang="ko-KR" dirty="0" smtClean="0"/>
              <a:t>1 </a:t>
            </a:r>
            <a:r>
              <a:rPr lang="ko-KR" altLang="en-US" dirty="0" err="1" smtClean="0"/>
              <a:t>정규형</a:t>
            </a:r>
            <a:endParaRPr lang="ko-KR" altLang="en-US" dirty="0"/>
          </a:p>
        </p:txBody>
      </p:sp>
      <p:sp>
        <p:nvSpPr>
          <p:cNvPr id="29" name="액자 28"/>
          <p:cNvSpPr/>
          <p:nvPr/>
        </p:nvSpPr>
        <p:spPr>
          <a:xfrm>
            <a:off x="3318235" y="3165982"/>
            <a:ext cx="462418" cy="626772"/>
          </a:xfrm>
          <a:prstGeom prst="frame">
            <a:avLst>
              <a:gd name="adj1" fmla="val 18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0" name="액자 29"/>
          <p:cNvSpPr/>
          <p:nvPr/>
        </p:nvSpPr>
        <p:spPr>
          <a:xfrm>
            <a:off x="4902032" y="2312724"/>
            <a:ext cx="462418" cy="626772"/>
          </a:xfrm>
          <a:prstGeom prst="frame">
            <a:avLst>
              <a:gd name="adj1" fmla="val 18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액자 30"/>
          <p:cNvSpPr/>
          <p:nvPr/>
        </p:nvSpPr>
        <p:spPr>
          <a:xfrm>
            <a:off x="4902032" y="3377940"/>
            <a:ext cx="462418" cy="414814"/>
          </a:xfrm>
          <a:prstGeom prst="frame">
            <a:avLst>
              <a:gd name="adj1" fmla="val 18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2" name="액자 31"/>
          <p:cNvSpPr/>
          <p:nvPr/>
        </p:nvSpPr>
        <p:spPr>
          <a:xfrm>
            <a:off x="5144621" y="4084891"/>
            <a:ext cx="462418" cy="626772"/>
          </a:xfrm>
          <a:prstGeom prst="frame">
            <a:avLst>
              <a:gd name="adj1" fmla="val 18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3" name="액자 32"/>
          <p:cNvSpPr/>
          <p:nvPr/>
        </p:nvSpPr>
        <p:spPr>
          <a:xfrm>
            <a:off x="6816031" y="2332532"/>
            <a:ext cx="1295123" cy="1202519"/>
          </a:xfrm>
          <a:prstGeom prst="frame">
            <a:avLst>
              <a:gd name="adj1" fmla="val 1825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액자 33"/>
          <p:cNvSpPr/>
          <p:nvPr/>
        </p:nvSpPr>
        <p:spPr>
          <a:xfrm>
            <a:off x="6900271" y="3668917"/>
            <a:ext cx="1295123" cy="1110474"/>
          </a:xfrm>
          <a:prstGeom prst="frame">
            <a:avLst>
              <a:gd name="adj1" fmla="val 1825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액자 34"/>
          <p:cNvSpPr/>
          <p:nvPr/>
        </p:nvSpPr>
        <p:spPr>
          <a:xfrm>
            <a:off x="7107848" y="4821312"/>
            <a:ext cx="857801" cy="805131"/>
          </a:xfrm>
          <a:prstGeom prst="frame">
            <a:avLst>
              <a:gd name="adj1" fmla="val 1825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6" name="액자 35"/>
          <p:cNvSpPr/>
          <p:nvPr/>
        </p:nvSpPr>
        <p:spPr>
          <a:xfrm>
            <a:off x="4532129" y="5781591"/>
            <a:ext cx="1382584" cy="744814"/>
          </a:xfrm>
          <a:prstGeom prst="frame">
            <a:avLst>
              <a:gd name="adj1" fmla="val 1825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507977" y="5965190"/>
            <a:ext cx="1474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제 </a:t>
            </a:r>
            <a:r>
              <a:rPr lang="en-US" altLang="ko-KR" dirty="0" smtClean="0"/>
              <a:t>3 </a:t>
            </a:r>
            <a:r>
              <a:rPr lang="ko-KR" altLang="en-US" dirty="0" err="1" smtClean="0"/>
              <a:t>정규형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201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31" y="241012"/>
            <a:ext cx="6551735" cy="6616988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02.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결과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648547" y="-788256"/>
            <a:ext cx="20373669" cy="559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323705" y="3364840"/>
            <a:ext cx="3601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(1)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회원 </a:t>
            </a:r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이벤트</a:t>
            </a:r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등급</a:t>
            </a:r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…</a:t>
            </a:r>
            <a:endParaRPr lang="ko-KR" altLang="en-US" dirty="0">
              <a:ln>
                <a:solidFill>
                  <a:srgbClr val="3F3F3F">
                    <a:alpha val="15000"/>
                  </a:srgbClr>
                </a:solidFill>
              </a:ln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138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03" y="0"/>
            <a:ext cx="7852633" cy="6660126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02.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결과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648547" y="-788256"/>
            <a:ext cx="20373669" cy="559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9106211" y="3330063"/>
            <a:ext cx="3085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(2)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회원 </a:t>
            </a:r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–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배우</a:t>
            </a:r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감독 등</a:t>
            </a:r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…</a:t>
            </a:r>
            <a:endParaRPr lang="ko-KR" altLang="en-US" dirty="0">
              <a:ln>
                <a:solidFill>
                  <a:srgbClr val="3F3F3F">
                    <a:alpha val="15000"/>
                  </a:srgbClr>
                </a:solidFill>
              </a:ln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811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959" y="152400"/>
            <a:ext cx="6649886" cy="668064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02.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결과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648547" y="-788256"/>
            <a:ext cx="20373669" cy="559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7847443" y="3394143"/>
            <a:ext cx="4179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(3)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사람</a:t>
            </a:r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배우</a:t>
            </a:r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감독 등</a:t>
            </a:r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…)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–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영화</a:t>
            </a:r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…</a:t>
            </a:r>
            <a:endParaRPr lang="ko-KR" altLang="en-US" dirty="0">
              <a:ln>
                <a:solidFill>
                  <a:srgbClr val="3F3F3F">
                    <a:alpha val="15000"/>
                  </a:srgbClr>
                </a:solidFill>
              </a:ln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981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BE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475874" y="1379621"/>
            <a:ext cx="4203031" cy="4203031"/>
          </a:xfrm>
          <a:prstGeom prst="rect">
            <a:avLst/>
          </a:prstGeom>
          <a:noFill/>
          <a:ln w="2000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60758" y="2406770"/>
            <a:ext cx="1411705" cy="2670554"/>
          </a:xfrm>
          <a:prstGeom prst="rect">
            <a:avLst/>
          </a:prstGeom>
          <a:solidFill>
            <a:srgbClr val="E8BE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548415" y="2916246"/>
            <a:ext cx="41504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2000"/>
              </a:spcBef>
            </a:pPr>
            <a:r>
              <a:rPr lang="en-US" altLang="ko-KR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THANK YOU!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2548415" y="3831999"/>
            <a:ext cx="6240379" cy="1306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왼쪽 대괄호 10"/>
          <p:cNvSpPr/>
          <p:nvPr/>
        </p:nvSpPr>
        <p:spPr>
          <a:xfrm>
            <a:off x="90354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왼쪽 대괄호 11"/>
          <p:cNvSpPr/>
          <p:nvPr/>
        </p:nvSpPr>
        <p:spPr>
          <a:xfrm flipH="1">
            <a:off x="1110113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473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BE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355104" y="1379621"/>
            <a:ext cx="9358903" cy="4203031"/>
          </a:xfrm>
          <a:prstGeom prst="rect">
            <a:avLst/>
          </a:prstGeom>
          <a:noFill/>
          <a:ln w="2000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355104" y="292639"/>
            <a:ext cx="2593980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2000"/>
              </a:spcBef>
            </a:pPr>
            <a:r>
              <a:rPr lang="en-US" altLang="ko-KR" sz="55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INDEX</a:t>
            </a:r>
          </a:p>
        </p:txBody>
      </p:sp>
      <p:sp>
        <p:nvSpPr>
          <p:cNvPr id="11" name="왼쪽 대괄호 10"/>
          <p:cNvSpPr/>
          <p:nvPr/>
        </p:nvSpPr>
        <p:spPr>
          <a:xfrm>
            <a:off x="78277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왼쪽 대괄호 11"/>
          <p:cNvSpPr/>
          <p:nvPr/>
        </p:nvSpPr>
        <p:spPr>
          <a:xfrm flipH="1">
            <a:off x="10980367" y="761999"/>
            <a:ext cx="435062" cy="5438274"/>
          </a:xfrm>
          <a:prstGeom prst="leftBracke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935452" y="2111556"/>
            <a:ext cx="2539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  <a:r>
              <a:rPr lang="en-US" altLang="ko-KR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과정</a:t>
            </a:r>
            <a:endParaRPr lang="ko-KR" altLang="en-US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935451" y="2808100"/>
            <a:ext cx="2539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r>
              <a:rPr lang="en-US" altLang="ko-KR" sz="3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결과</a:t>
            </a:r>
            <a:endParaRPr lang="ko-KR" altLang="en-US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48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53682" y="3925019"/>
            <a:ext cx="5676181" cy="2546902"/>
          </a:xfrm>
          <a:prstGeom prst="rect">
            <a:avLst/>
          </a:prstGeom>
          <a:solidFill>
            <a:srgbClr val="E8BE1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90113" y="4036970"/>
            <a:ext cx="14670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  <a:endParaRPr lang="ko-KR" altLang="en-US" sz="8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793630" y="5235569"/>
            <a:ext cx="483886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90113" y="5344968"/>
            <a:ext cx="31935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과정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664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3638996" y="1486360"/>
            <a:ext cx="2732672" cy="2732672"/>
          </a:xfrm>
          <a:prstGeom prst="ellipse">
            <a:avLst/>
          </a:prstGeom>
          <a:solidFill>
            <a:srgbClr val="FFC000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5600244" y="1473285"/>
            <a:ext cx="2732672" cy="2732672"/>
          </a:xfrm>
          <a:prstGeom prst="ellipse">
            <a:avLst/>
          </a:prstGeom>
          <a:solidFill>
            <a:srgbClr val="3F3F3F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/>
          <p:cNvSpPr/>
          <p:nvPr/>
        </p:nvSpPr>
        <p:spPr>
          <a:xfrm>
            <a:off x="3638996" y="3343008"/>
            <a:ext cx="2732672" cy="2732672"/>
          </a:xfrm>
          <a:prstGeom prst="ellipse">
            <a:avLst/>
          </a:prstGeom>
          <a:solidFill>
            <a:srgbClr val="3F3F3F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/>
          <p:cNvSpPr/>
          <p:nvPr/>
        </p:nvSpPr>
        <p:spPr>
          <a:xfrm>
            <a:off x="5561019" y="3343008"/>
            <a:ext cx="2732672" cy="2732672"/>
          </a:xfrm>
          <a:prstGeom prst="ellipse">
            <a:avLst/>
          </a:prstGeom>
          <a:solidFill>
            <a:srgbClr val="FFC000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583876" y="2374808"/>
            <a:ext cx="8899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  <a:endParaRPr lang="ko-KR" altLang="en-US" sz="4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698371" y="2374807"/>
            <a:ext cx="8899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4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495711" y="4417791"/>
            <a:ext cx="8899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  <a:endParaRPr lang="ko-KR" altLang="en-US" sz="4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821000" y="4417791"/>
            <a:ext cx="8899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04</a:t>
            </a:r>
            <a:endParaRPr lang="ko-KR" altLang="en-US" sz="4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459297" y="2559472"/>
            <a:ext cx="31742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  </a:t>
            </a:r>
            <a:r>
              <a:rPr lang="ko-KR" altLang="en-US" sz="2000" dirty="0" err="1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엔티티</a:t>
            </a:r>
            <a:r>
              <a:rPr lang="ko-KR" altLang="en-US" sz="20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자격 검증 방법</a:t>
            </a:r>
            <a:endParaRPr lang="ko-KR" altLang="en-US" sz="2000" dirty="0">
              <a:ln>
                <a:solidFill>
                  <a:srgbClr val="3F3F3F">
                    <a:alpha val="15000"/>
                  </a:srgbClr>
                </a:solidFill>
              </a:ln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519160" y="4709344"/>
            <a:ext cx="2108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4.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속성 검증 방법 </a:t>
            </a:r>
            <a:endParaRPr lang="ko-KR" altLang="en-US" dirty="0">
              <a:ln>
                <a:solidFill>
                  <a:srgbClr val="3F3F3F">
                    <a:alpha val="15000"/>
                  </a:srgbClr>
                </a:solidFill>
              </a:ln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421877" y="2514443"/>
            <a:ext cx="1893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2000" dirty="0" err="1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엔티티</a:t>
            </a:r>
            <a:r>
              <a:rPr lang="ko-KR" altLang="en-US" sz="20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구분</a:t>
            </a:r>
            <a:endParaRPr lang="ko-KR" altLang="en-US" sz="2000" dirty="0">
              <a:ln>
                <a:solidFill>
                  <a:srgbClr val="3F3F3F">
                    <a:alpha val="15000"/>
                  </a:srgbClr>
                </a:solidFill>
              </a:ln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14076" y="4617845"/>
            <a:ext cx="241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dirty="0" err="1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릴레이션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매트릭스</a:t>
            </a:r>
            <a:endParaRPr lang="ko-KR" altLang="en-US" dirty="0">
              <a:ln>
                <a:solidFill>
                  <a:srgbClr val="3F3F3F">
                    <a:alpha val="15000"/>
                  </a:srgbClr>
                </a:solidFill>
              </a:ln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51349" y="83830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01.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과정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263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_x579910752" descr="EMB0000a8644d4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52" y="1084128"/>
            <a:ext cx="12022315" cy="5719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01.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과정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" y="676496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1. </a:t>
            </a:r>
            <a:r>
              <a:rPr lang="ko-KR" altLang="en-US" sz="2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엔티티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구분</a:t>
            </a:r>
            <a:endParaRPr lang="ko-KR" altLang="en-US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42" name="그룹 41"/>
          <p:cNvGrpSpPr/>
          <p:nvPr/>
        </p:nvGrpSpPr>
        <p:grpSpPr>
          <a:xfrm>
            <a:off x="70780" y="814366"/>
            <a:ext cx="8611106" cy="5895687"/>
            <a:chOff x="-142501" y="768828"/>
            <a:chExt cx="8611106" cy="5895687"/>
          </a:xfrm>
        </p:grpSpPr>
        <p:grpSp>
          <p:nvGrpSpPr>
            <p:cNvPr id="40" name="그룹 39"/>
            <p:cNvGrpSpPr/>
            <p:nvPr/>
          </p:nvGrpSpPr>
          <p:grpSpPr>
            <a:xfrm>
              <a:off x="-142501" y="1138161"/>
              <a:ext cx="8611106" cy="5526354"/>
              <a:chOff x="-142501" y="1138161"/>
              <a:chExt cx="8611106" cy="5526354"/>
            </a:xfrm>
          </p:grpSpPr>
          <p:sp>
            <p:nvSpPr>
              <p:cNvPr id="34" name="액자 33"/>
              <p:cNvSpPr/>
              <p:nvPr/>
            </p:nvSpPr>
            <p:spPr>
              <a:xfrm>
                <a:off x="1706252" y="1138161"/>
                <a:ext cx="1517715" cy="1397649"/>
              </a:xfrm>
              <a:prstGeom prst="frame">
                <a:avLst>
                  <a:gd name="adj1" fmla="val 1825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액자 34"/>
              <p:cNvSpPr/>
              <p:nvPr/>
            </p:nvSpPr>
            <p:spPr>
              <a:xfrm>
                <a:off x="6895216" y="3094696"/>
                <a:ext cx="1431303" cy="1198116"/>
              </a:xfrm>
              <a:prstGeom prst="frame">
                <a:avLst>
                  <a:gd name="adj1" fmla="val 1825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액자 35"/>
              <p:cNvSpPr/>
              <p:nvPr/>
            </p:nvSpPr>
            <p:spPr>
              <a:xfrm>
                <a:off x="-142501" y="4209999"/>
                <a:ext cx="1521921" cy="1313990"/>
              </a:xfrm>
              <a:prstGeom prst="frame">
                <a:avLst>
                  <a:gd name="adj1" fmla="val 1825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액자 36"/>
              <p:cNvSpPr/>
              <p:nvPr/>
            </p:nvSpPr>
            <p:spPr>
              <a:xfrm>
                <a:off x="3427567" y="5789198"/>
                <a:ext cx="1300270" cy="868177"/>
              </a:xfrm>
              <a:prstGeom prst="frame">
                <a:avLst>
                  <a:gd name="adj1" fmla="val 1825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액자 37"/>
              <p:cNvSpPr/>
              <p:nvPr/>
            </p:nvSpPr>
            <p:spPr>
              <a:xfrm>
                <a:off x="7254147" y="5805434"/>
                <a:ext cx="997670" cy="859081"/>
              </a:xfrm>
              <a:prstGeom prst="frame">
                <a:avLst>
                  <a:gd name="adj1" fmla="val 1825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액자 38"/>
              <p:cNvSpPr/>
              <p:nvPr/>
            </p:nvSpPr>
            <p:spPr>
              <a:xfrm>
                <a:off x="6994095" y="4539928"/>
                <a:ext cx="1474510" cy="1219967"/>
              </a:xfrm>
              <a:prstGeom prst="frame">
                <a:avLst>
                  <a:gd name="adj1" fmla="val 1825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3223967" y="768828"/>
              <a:ext cx="1508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mtClean="0"/>
                <a:t>키 </a:t>
              </a:r>
              <a:r>
                <a:rPr lang="ko-KR" altLang="en-US" dirty="0" err="1" smtClean="0"/>
                <a:t>엔티티</a:t>
              </a:r>
              <a:endParaRPr lang="ko-KR" altLang="en-US" dirty="0"/>
            </a:p>
          </p:txBody>
        </p:sp>
      </p:grpSp>
      <p:grpSp>
        <p:nvGrpSpPr>
          <p:cNvPr id="47" name="그룹 46"/>
          <p:cNvGrpSpPr/>
          <p:nvPr/>
        </p:nvGrpSpPr>
        <p:grpSpPr>
          <a:xfrm>
            <a:off x="3606040" y="2324251"/>
            <a:ext cx="8251101" cy="4378662"/>
            <a:chOff x="3606040" y="2324251"/>
            <a:chExt cx="8251101" cy="4378662"/>
          </a:xfrm>
        </p:grpSpPr>
        <p:grpSp>
          <p:nvGrpSpPr>
            <p:cNvPr id="45" name="그룹 44"/>
            <p:cNvGrpSpPr/>
            <p:nvPr/>
          </p:nvGrpSpPr>
          <p:grpSpPr>
            <a:xfrm>
              <a:off x="3606040" y="2944412"/>
              <a:ext cx="8251101" cy="3758501"/>
              <a:chOff x="3606040" y="2944412"/>
              <a:chExt cx="8251101" cy="3758501"/>
            </a:xfrm>
          </p:grpSpPr>
          <p:sp>
            <p:nvSpPr>
              <p:cNvPr id="43" name="액자 42"/>
              <p:cNvSpPr/>
              <p:nvPr/>
            </p:nvSpPr>
            <p:spPr>
              <a:xfrm>
                <a:off x="3606040" y="2944412"/>
                <a:ext cx="1441515" cy="2625115"/>
              </a:xfrm>
              <a:prstGeom prst="frame">
                <a:avLst>
                  <a:gd name="adj1" fmla="val 1825"/>
                </a:avLst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4" name="액자 43"/>
              <p:cNvSpPr/>
              <p:nvPr/>
            </p:nvSpPr>
            <p:spPr>
              <a:xfrm>
                <a:off x="10388916" y="3091763"/>
                <a:ext cx="1468225" cy="3611150"/>
              </a:xfrm>
              <a:prstGeom prst="frame">
                <a:avLst>
                  <a:gd name="adj1" fmla="val 1825"/>
                </a:avLst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  <p:sp>
          <p:nvSpPr>
            <p:cNvPr id="46" name="TextBox 45"/>
            <p:cNvSpPr txBox="1"/>
            <p:nvPr/>
          </p:nvSpPr>
          <p:spPr>
            <a:xfrm>
              <a:off x="4701619" y="2324251"/>
              <a:ext cx="1508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/>
                <a:t>메인 </a:t>
              </a:r>
              <a:r>
                <a:rPr lang="ko-KR" altLang="en-US" dirty="0" err="1" smtClean="0"/>
                <a:t>엔티티</a:t>
              </a:r>
              <a:endParaRPr lang="ko-KR" altLang="en-US" dirty="0"/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1781908" y="1301143"/>
            <a:ext cx="8401183" cy="5408910"/>
            <a:chOff x="1781908" y="1301143"/>
            <a:chExt cx="8401183" cy="5408910"/>
          </a:xfrm>
        </p:grpSpPr>
        <p:grpSp>
          <p:nvGrpSpPr>
            <p:cNvPr id="57" name="그룹 56"/>
            <p:cNvGrpSpPr/>
            <p:nvPr/>
          </p:nvGrpSpPr>
          <p:grpSpPr>
            <a:xfrm>
              <a:off x="1781908" y="1752378"/>
              <a:ext cx="8401183" cy="4957675"/>
              <a:chOff x="1781908" y="1752378"/>
              <a:chExt cx="8401183" cy="4957675"/>
            </a:xfrm>
          </p:grpSpPr>
          <p:sp>
            <p:nvSpPr>
              <p:cNvPr id="48" name="액자 47"/>
              <p:cNvSpPr/>
              <p:nvPr/>
            </p:nvSpPr>
            <p:spPr>
              <a:xfrm>
                <a:off x="1917538" y="2956322"/>
                <a:ext cx="1456441" cy="987726"/>
              </a:xfrm>
              <a:prstGeom prst="frame">
                <a:avLst>
                  <a:gd name="adj1" fmla="val 1825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액자 48"/>
              <p:cNvSpPr/>
              <p:nvPr/>
            </p:nvSpPr>
            <p:spPr>
              <a:xfrm>
                <a:off x="1781908" y="4209683"/>
                <a:ext cx="1609727" cy="2500370"/>
              </a:xfrm>
              <a:prstGeom prst="frame">
                <a:avLst>
                  <a:gd name="adj1" fmla="val 1825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액자 49"/>
              <p:cNvSpPr/>
              <p:nvPr/>
            </p:nvSpPr>
            <p:spPr>
              <a:xfrm>
                <a:off x="7207376" y="1752378"/>
                <a:ext cx="1443873" cy="941205"/>
              </a:xfrm>
              <a:prstGeom prst="frame">
                <a:avLst>
                  <a:gd name="adj1" fmla="val 1825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액자 50"/>
              <p:cNvSpPr/>
              <p:nvPr/>
            </p:nvSpPr>
            <p:spPr>
              <a:xfrm>
                <a:off x="5460838" y="3248649"/>
                <a:ext cx="1441787" cy="725275"/>
              </a:xfrm>
              <a:prstGeom prst="frame">
                <a:avLst>
                  <a:gd name="adj1" fmla="val 1825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액자 51"/>
              <p:cNvSpPr/>
              <p:nvPr/>
            </p:nvSpPr>
            <p:spPr>
              <a:xfrm>
                <a:off x="5482017" y="4263838"/>
                <a:ext cx="1487632" cy="1034026"/>
              </a:xfrm>
              <a:prstGeom prst="frame">
                <a:avLst>
                  <a:gd name="adj1" fmla="val 1825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액자 52"/>
              <p:cNvSpPr/>
              <p:nvPr/>
            </p:nvSpPr>
            <p:spPr>
              <a:xfrm>
                <a:off x="8824447" y="3091763"/>
                <a:ext cx="1358644" cy="1246587"/>
              </a:xfrm>
              <a:prstGeom prst="frame">
                <a:avLst>
                  <a:gd name="adj1" fmla="val 1825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액자 53"/>
              <p:cNvSpPr/>
              <p:nvPr/>
            </p:nvSpPr>
            <p:spPr>
              <a:xfrm>
                <a:off x="5580668" y="5898659"/>
                <a:ext cx="1184617" cy="804254"/>
              </a:xfrm>
              <a:prstGeom prst="frame">
                <a:avLst>
                  <a:gd name="adj1" fmla="val 1825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액자 54"/>
              <p:cNvSpPr/>
              <p:nvPr/>
            </p:nvSpPr>
            <p:spPr>
              <a:xfrm>
                <a:off x="8874254" y="4757701"/>
                <a:ext cx="800100" cy="733202"/>
              </a:xfrm>
              <a:prstGeom prst="frame">
                <a:avLst>
                  <a:gd name="adj1" fmla="val 1825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8" name="TextBox 57"/>
            <p:cNvSpPr txBox="1"/>
            <p:nvPr/>
          </p:nvSpPr>
          <p:spPr>
            <a:xfrm>
              <a:off x="7702349" y="1301143"/>
              <a:ext cx="1508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/>
                <a:t>액션 </a:t>
              </a:r>
              <a:r>
                <a:rPr lang="ko-KR" altLang="en-US" dirty="0" err="1" smtClean="0"/>
                <a:t>엔티티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462382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이등변 삼각형 1"/>
          <p:cNvSpPr/>
          <p:nvPr/>
        </p:nvSpPr>
        <p:spPr>
          <a:xfrm>
            <a:off x="1960775" y="1762812"/>
            <a:ext cx="2592370" cy="2039893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/>
        </p:nvSpPr>
        <p:spPr>
          <a:xfrm>
            <a:off x="603315" y="3802705"/>
            <a:ext cx="2699462" cy="2183316"/>
          </a:xfrm>
          <a:prstGeom prst="triangle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/>
        </p:nvSpPr>
        <p:spPr>
          <a:xfrm>
            <a:off x="3302776" y="3802705"/>
            <a:ext cx="2485281" cy="2183316"/>
          </a:xfrm>
          <a:prstGeom prst="triangle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811801" y="2138428"/>
            <a:ext cx="1455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01. </a:t>
            </a:r>
            <a:r>
              <a:rPr lang="ko-KR" altLang="en-US" sz="2000" dirty="0" smtClean="0"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순수성</a:t>
            </a:r>
            <a:endParaRPr lang="ko-KR" altLang="en-US" sz="2000" dirty="0"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11801" y="2551148"/>
            <a:ext cx="34147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400" dirty="0" err="1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엔티티는</a:t>
            </a:r>
            <a:r>
              <a:rPr lang="ko-KR" altLang="en-US" sz="14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 반드시 순수한 본질 집합인가</a:t>
            </a:r>
            <a:endParaRPr lang="ko-KR" altLang="en-US" sz="1400" dirty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811801" y="2828147"/>
            <a:ext cx="34964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-M:M </a:t>
            </a:r>
            <a:r>
              <a:rPr lang="ko-KR" altLang="en-US" sz="14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관계 해소로 만들어진 경우는 예외</a:t>
            </a:r>
            <a:endParaRPr lang="ko-KR" altLang="en-US" sz="1400" dirty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11801" y="4882947"/>
            <a:ext cx="1455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03. </a:t>
            </a:r>
            <a:r>
              <a:rPr lang="ko-KR" altLang="en-US" sz="2000" dirty="0" smtClean="0"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독립성</a:t>
            </a:r>
            <a:endParaRPr lang="ko-KR" altLang="en-US" sz="2000" dirty="0"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11801" y="5295667"/>
            <a:ext cx="45512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4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새롭게 정의하고자 하는 </a:t>
            </a:r>
            <a:r>
              <a:rPr lang="ko-KR" altLang="en-US" sz="1400" dirty="0" err="1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엔터티가</a:t>
            </a:r>
            <a:r>
              <a:rPr lang="ko-KR" altLang="en-US" sz="14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 독립적인 </a:t>
            </a:r>
            <a:r>
              <a:rPr lang="ko-KR" altLang="en-US" sz="1400" dirty="0" err="1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집한인가</a:t>
            </a:r>
            <a:endParaRPr lang="ko-KR" altLang="en-US" sz="1400" dirty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811801" y="3517789"/>
            <a:ext cx="14558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02. </a:t>
            </a:r>
            <a:r>
              <a:rPr lang="ko-KR" altLang="en-US" sz="2000" dirty="0" smtClean="0"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동질성</a:t>
            </a:r>
            <a:endParaRPr lang="ko-KR" altLang="en-US" sz="2000" dirty="0"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811801" y="3930509"/>
            <a:ext cx="41921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4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집합에 들어갈 개체들의 동일한 성질을 어디까지</a:t>
            </a:r>
            <a:endParaRPr lang="en-US" altLang="ko-KR" sz="1400" dirty="0" smtClean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4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한정할 것인가</a:t>
            </a:r>
            <a:endParaRPr lang="ko-KR" altLang="en-US" sz="1400" dirty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564413" y="4045397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엔티티</a:t>
            </a:r>
            <a:r>
              <a:rPr lang="ko-KR" altLang="en-US" dirty="0" smtClean="0"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자격</a:t>
            </a:r>
            <a:endParaRPr lang="en-US" altLang="ko-KR" dirty="0" smtClean="0"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dirty="0" smtClean="0"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검증 방법</a:t>
            </a:r>
            <a:endParaRPr lang="ko-KR" altLang="en-US" dirty="0"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72188" y="2828147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순수성</a:t>
            </a:r>
            <a:endParaRPr lang="ko-KR" altLang="en-US" sz="32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151349" y="83830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01.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과정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28600" y="676496"/>
            <a:ext cx="3672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2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엔티티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자격 검증 방법</a:t>
            </a:r>
            <a:endParaRPr lang="ko-KR" altLang="en-US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252889" y="5018669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동질성</a:t>
            </a:r>
            <a:endParaRPr lang="ko-KR" altLang="en-US" sz="32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828103" y="5041332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독립성</a:t>
            </a:r>
            <a:endParaRPr lang="ko-KR" altLang="en-US" sz="32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672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01.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과정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" y="676496"/>
            <a:ext cx="3916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2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엔티티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자격 검증 방법 </a:t>
            </a:r>
            <a:endParaRPr lang="ko-KR" altLang="en-US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287" y="2399629"/>
            <a:ext cx="7214242" cy="273992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784" y="1460148"/>
            <a:ext cx="1988146" cy="461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98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51349" y="83830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01.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과정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" y="676496"/>
            <a:ext cx="3159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3. </a:t>
            </a:r>
            <a:r>
              <a:rPr lang="ko-KR" altLang="en-US" sz="24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릴레이션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매트릭스</a:t>
            </a:r>
            <a:endParaRPr lang="ko-KR" altLang="en-US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955322" y="252706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520215896" descr="EMB00000a106c2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319" y="1138160"/>
            <a:ext cx="8243089" cy="5440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62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846320" y="152400"/>
            <a:ext cx="734568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52400"/>
            <a:ext cx="457200" cy="36576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18160" y="152400"/>
            <a:ext cx="264160" cy="3657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3638996" y="1486360"/>
            <a:ext cx="2732672" cy="2732672"/>
          </a:xfrm>
          <a:prstGeom prst="ellipse">
            <a:avLst/>
          </a:prstGeom>
          <a:solidFill>
            <a:srgbClr val="FFC000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5600244" y="1473285"/>
            <a:ext cx="2732672" cy="2732672"/>
          </a:xfrm>
          <a:prstGeom prst="ellipse">
            <a:avLst/>
          </a:prstGeom>
          <a:solidFill>
            <a:srgbClr val="3F3F3F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/>
          <p:cNvSpPr/>
          <p:nvPr/>
        </p:nvSpPr>
        <p:spPr>
          <a:xfrm>
            <a:off x="3638996" y="3343008"/>
            <a:ext cx="2732672" cy="2732672"/>
          </a:xfrm>
          <a:prstGeom prst="ellipse">
            <a:avLst/>
          </a:prstGeom>
          <a:solidFill>
            <a:srgbClr val="3F3F3F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/>
          <p:cNvSpPr/>
          <p:nvPr/>
        </p:nvSpPr>
        <p:spPr>
          <a:xfrm>
            <a:off x="5561019" y="3343008"/>
            <a:ext cx="2732672" cy="2732672"/>
          </a:xfrm>
          <a:prstGeom prst="ellipse">
            <a:avLst/>
          </a:prstGeom>
          <a:solidFill>
            <a:srgbClr val="FFC000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4583876" y="2374808"/>
            <a:ext cx="5373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endParaRPr lang="ko-KR" altLang="en-US" sz="4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698371" y="2374807"/>
            <a:ext cx="5373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endParaRPr lang="ko-KR" altLang="en-US" sz="4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495711" y="4417791"/>
            <a:ext cx="5373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endParaRPr lang="ko-KR" altLang="en-US" sz="4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821000" y="4417791"/>
            <a:ext cx="5373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4</a:t>
            </a:r>
            <a:endParaRPr lang="ko-KR" altLang="en-US" sz="4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688473" y="1912447"/>
            <a:ext cx="2464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(2)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유일 값 존재 검증</a:t>
            </a:r>
            <a:endParaRPr lang="ko-KR" altLang="en-US" dirty="0">
              <a:ln>
                <a:solidFill>
                  <a:srgbClr val="3F3F3F">
                    <a:alpha val="15000"/>
                  </a:srgbClr>
                </a:solidFill>
              </a:ln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659619" y="2364562"/>
            <a:ext cx="17107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- (</a:t>
            </a:r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단일 값 확인 여부</a:t>
            </a:r>
            <a:r>
              <a:rPr lang="en-US" altLang="ko-KR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1200" dirty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659619" y="2641561"/>
            <a:ext cx="2698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관리되어야 할 값이 반드시 하나만</a:t>
            </a:r>
            <a:endParaRPr lang="en-US" altLang="ko-KR" sz="1200" dirty="0" smtClean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존재해야 함</a:t>
            </a:r>
            <a:endParaRPr lang="ko-KR" altLang="en-US" sz="1200" dirty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659619" y="4497513"/>
            <a:ext cx="2925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(4)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관리 수준 상세화 검토</a:t>
            </a:r>
            <a:endParaRPr lang="ko-KR" altLang="en-US" dirty="0">
              <a:ln>
                <a:solidFill>
                  <a:srgbClr val="3F3F3F">
                    <a:alpha val="15000"/>
                  </a:srgbClr>
                </a:solidFill>
              </a:ln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659619" y="4910233"/>
            <a:ext cx="21723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- (</a:t>
            </a:r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상세한 관리의 필요 여부</a:t>
            </a:r>
            <a:r>
              <a:rPr lang="en-US" altLang="ko-KR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1200" dirty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659619" y="5187232"/>
            <a:ext cx="2717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미래의 업무 변화에 대비해 상세한</a:t>
            </a:r>
            <a:endParaRPr lang="en-US" altLang="ko-KR" sz="1200" dirty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정보 관리가 필요한지 검토</a:t>
            </a:r>
            <a:endParaRPr lang="en-US" altLang="ko-KR" sz="1200" dirty="0" smtClean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253602" y="1951842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(1)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최소 단위 분할</a:t>
            </a:r>
            <a:endParaRPr lang="ko-KR" altLang="en-US" dirty="0">
              <a:ln>
                <a:solidFill>
                  <a:srgbClr val="3F3F3F">
                    <a:alpha val="15000"/>
                  </a:srgbClr>
                </a:solidFill>
              </a:ln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096260" y="2412386"/>
            <a:ext cx="2390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가능한 최소 단위까지 분할 후</a:t>
            </a:r>
            <a:endParaRPr lang="en-US" altLang="ko-KR" sz="1200" dirty="0" smtClean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필요에 따라 통합</a:t>
            </a:r>
            <a:endParaRPr lang="ko-KR" altLang="en-US" sz="1200" dirty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91896" y="4497513"/>
            <a:ext cx="2464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(3) </a:t>
            </a:r>
            <a:r>
              <a:rPr lang="ko-KR" altLang="en-US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solidFill>
                  <a:srgbClr val="3F3F3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가공 값 유무 판정</a:t>
            </a:r>
            <a:endParaRPr lang="ko-KR" altLang="en-US" dirty="0">
              <a:ln>
                <a:solidFill>
                  <a:srgbClr val="3F3F3F">
                    <a:alpha val="15000"/>
                  </a:srgbClr>
                </a:solidFill>
              </a:ln>
              <a:solidFill>
                <a:srgbClr val="3F3F3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210126" y="4910233"/>
            <a:ext cx="17620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- ( </a:t>
            </a:r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추출 값 확인 여부</a:t>
            </a:r>
            <a:r>
              <a:rPr lang="en-US" altLang="ko-KR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1200" dirty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209050" y="5187232"/>
            <a:ext cx="23134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원천적인 값을 갖는지</a:t>
            </a:r>
            <a:r>
              <a:rPr lang="en-US" altLang="ko-KR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다른 </a:t>
            </a:r>
            <a:endParaRPr lang="en-US" altLang="ko-KR" sz="1200" dirty="0" smtClean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sz="1200" dirty="0" smtClean="0">
                <a:ln>
                  <a:solidFill>
                    <a:srgbClr val="3F3F3F">
                      <a:alpha val="15000"/>
                    </a:srgbClr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속성에 의해 가공되었는지</a:t>
            </a:r>
            <a:endParaRPr lang="ko-KR" altLang="en-US" sz="1200" dirty="0">
              <a:ln>
                <a:solidFill>
                  <a:srgbClr val="3F3F3F">
                    <a:alpha val="15000"/>
                  </a:srgbClr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51349" y="83830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01. </a:t>
            </a:r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과정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28600" y="676496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4. </a:t>
            </a:r>
            <a:r>
              <a:rPr lang="ko-KR" altLang="en-US" sz="2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속성 검증 방법</a:t>
            </a:r>
            <a:endParaRPr lang="ko-KR" altLang="en-US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261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2579</TotalTime>
  <Words>312</Words>
  <Application>Microsoft Office PowerPoint</Application>
  <PresentationFormat>와이드스크린</PresentationFormat>
  <Paragraphs>83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HY견고딕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song</cp:lastModifiedBy>
  <cp:revision>48</cp:revision>
  <dcterms:created xsi:type="dcterms:W3CDTF">2019-03-03T14:47:12Z</dcterms:created>
  <dcterms:modified xsi:type="dcterms:W3CDTF">2019-12-04T13:41:10Z</dcterms:modified>
</cp:coreProperties>
</file>

<file path=docProps/thumbnail.jpeg>
</file>